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8370" autoAdjust="0"/>
  </p:normalViewPr>
  <p:slideViewPr>
    <p:cSldViewPr snapToGrid="0">
      <p:cViewPr>
        <p:scale>
          <a:sx n="63" d="100"/>
          <a:sy n="63" d="100"/>
        </p:scale>
        <p:origin x="-102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D0421-046F-4C60-B5F4-1E1871F09B4C}" type="datetimeFigureOut">
              <a:rPr lang="en-US" smtClean="0"/>
              <a:t>3/30/2020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3F778E-6ADC-4586-8FB3-EEAC4CE42022}" type="slidenum">
              <a:rPr lang="en-US" smtClean="0"/>
              <a:t>‹#›</a:t>
            </a:fld>
            <a:endParaRPr lang="en-US"/>
          </a:p>
        </p:txBody>
      </p:sp>
    </p:spTree>
    <p:extLst>
      <p:ext uri="{BB962C8B-B14F-4D97-AF65-F5344CB8AC3E}">
        <p14:creationId xmlns:p14="http://schemas.microsoft.com/office/powerpoint/2010/main" val="323476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research on how business and clinical intelligence are used by healthcare organizations to improve performance, quality and health outcomes.</a:t>
            </a:r>
          </a:p>
        </p:txBody>
      </p:sp>
      <p:sp>
        <p:nvSpPr>
          <p:cNvPr id="4" name="Slide Number Placeholder 3"/>
          <p:cNvSpPr>
            <a:spLocks noGrp="1"/>
          </p:cNvSpPr>
          <p:nvPr>
            <p:ph type="sldNum" sz="quarter" idx="5"/>
          </p:nvPr>
        </p:nvSpPr>
        <p:spPr/>
        <p:txBody>
          <a:bodyPr/>
          <a:lstStyle/>
          <a:p>
            <a:fld id="{493F778E-6ADC-4586-8FB3-EEAC4CE42022}" type="slidenum">
              <a:rPr lang="en-US" smtClean="0"/>
              <a:t>1</a:t>
            </a:fld>
            <a:endParaRPr lang="en-US"/>
          </a:p>
        </p:txBody>
      </p:sp>
    </p:spTree>
    <p:extLst>
      <p:ext uri="{BB962C8B-B14F-4D97-AF65-F5344CB8AC3E}">
        <p14:creationId xmlns:p14="http://schemas.microsoft.com/office/powerpoint/2010/main" val="2612181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Technology in health has increased, and almost everything in healthcare uses technology. The emergence of the electronic health record system resulted in the collection of a vast amount of patient data; however, the data collected needs to be analyzed efficiently to be useful in the Healthcare organization. The use of business and clinical intelligence systems made it possible to improve the quality of patient care through improving healthcare organization, and the financial performance in the organization as many health systems are integrated. Business and clinical intelligence allow an analysis of the vast data to enable easy decision making and measure medical errors as well as the cause of medical errors.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2</a:t>
            </a:fld>
            <a:endParaRPr lang="en-US"/>
          </a:p>
        </p:txBody>
      </p:sp>
    </p:spTree>
    <p:extLst>
      <p:ext uri="{BB962C8B-B14F-4D97-AF65-F5344CB8AC3E}">
        <p14:creationId xmlns:p14="http://schemas.microsoft.com/office/powerpoint/2010/main" val="4013355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intelligence is a software application that transforms the collected data, integrates it, and changes the data into actionable insights that inform an organization during decision making. Information is very critical in every organization, and therefore it must be stored securely and safely. Business intelligence allows organizations to analyze and present a lot of information they have to support their decision making. Nonetheless, business intelligence does not indicate what businesses should do, but it provides summaries, analytical findings in reports, maps, graphs, and charts about the state of the business (Machado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Abelha</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2016). Currently, the use of self-service business intelligence has progressed successfully, where people can use business intelligence without the relevant skills.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3</a:t>
            </a:fld>
            <a:endParaRPr lang="en-US"/>
          </a:p>
        </p:txBody>
      </p:sp>
    </p:spTree>
    <p:extLst>
      <p:ext uri="{BB962C8B-B14F-4D97-AF65-F5344CB8AC3E}">
        <p14:creationId xmlns:p14="http://schemas.microsoft.com/office/powerpoint/2010/main" val="3484088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Technology has highly enhanced, and like the way the healthcare organization collects a lot of information, there was a need to use their data to make meaningful outcomes despite the complexity in medical data. Clinical intelligence is the collection, assessment, study, and interpretation of clinical data as well as operational, research, and financial data. In healthcare, there are several systems which when integrated, can provide relevant information which, when analyzed, will aid in improving the care of quality, patient safety, an improvement in performance and efficiency, and cost-effectiveness (Al-</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Manir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et al., 2016). Similarly, the use of clinical intelligence will also lead to an improvement in reporting requirements.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4</a:t>
            </a:fld>
            <a:endParaRPr lang="en-US"/>
          </a:p>
        </p:txBody>
      </p:sp>
    </p:spTree>
    <p:extLst>
      <p:ext uri="{BB962C8B-B14F-4D97-AF65-F5344CB8AC3E}">
        <p14:creationId xmlns:p14="http://schemas.microsoft.com/office/powerpoint/2010/main" val="1364310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data architecture for the intelligence system should start from taking medical data, which will either be structured, semi-structured, or unstructured information. The medical system contains several data sources where relevant data can be obtained. Through the data source tier, several systems and structures are linked to providing data such as the electronic health record system, pharmacy data source, insurance company data source, radiology, and laboratory systems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Khedr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et al., 2017). The second tier is the extract transform and load where data is obtained from different sources and validated, cleaned, transformed, </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aggregated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and loaded to the data warehouse. In the data storage tier, data is separated into an operational, financial, and medical claims data mart. The data is then analyzed in the analytics tier and optimization done in the Optimization tier where mathematical programming is done, gradient methods, stochastic and distribution, and finally, a presentation where information is provided in different interfaces such as web browsers, dashboard, and mobile applications.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5</a:t>
            </a:fld>
            <a:endParaRPr lang="en-US"/>
          </a:p>
        </p:txBody>
      </p:sp>
    </p:spTree>
    <p:extLst>
      <p:ext uri="{BB962C8B-B14F-4D97-AF65-F5344CB8AC3E}">
        <p14:creationId xmlns:p14="http://schemas.microsoft.com/office/powerpoint/2010/main" val="1401387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and clinical intelligence are very crucial in proving the safety of patients. Patient safety is the main aim for a healthcare organization to ensure they satisfy, and it is very complex to deal with the emerging technologies. Several healthcare systems have been developed, and therefore more medical errors have been realized. Medical data is information that requires significant keenness and correctness, as it might result in fatal occurrences and also death to patients. Consequently, the development of intelligent systems in healthcare reduces errors hence enhancing patient outcomes. Decision making is also improved as the health provider will not have to worry if the decisions made are right as they are based on information available. Similarly, surveillance is done by identifying patient populations with a specific infection or disease, especially using patient data such as the registry. </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6</a:t>
            </a:fld>
            <a:endParaRPr lang="en-US"/>
          </a:p>
        </p:txBody>
      </p:sp>
    </p:spTree>
    <p:extLst>
      <p:ext uri="{BB962C8B-B14F-4D97-AF65-F5344CB8AC3E}">
        <p14:creationId xmlns:p14="http://schemas.microsoft.com/office/powerpoint/2010/main" val="2877526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and clinical intelligence improve the quality of care to patients as patient’s data is collected, assessed, analyzed, and interpreted as well as combined with financial, research, and operational data to make decisions. The decisions made will be based on patient’s information and therefore, through that, many opportunities available will readily be observed and utilized appropriately. The performance in healthcare will also be improved hence care for patients enhanced. Reporting requirements increased through the use of graphs, charts, and other analytical findings (Bhatt et al., 2017). The use of intelligence systems also allows real-time analysis to the healthcare organizations by using a single repository that provides clinical, operational, and financial decisions.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7</a:t>
            </a:fld>
            <a:endParaRPr lang="en-US"/>
          </a:p>
        </p:txBody>
      </p:sp>
    </p:spTree>
    <p:extLst>
      <p:ext uri="{BB962C8B-B14F-4D97-AF65-F5344CB8AC3E}">
        <p14:creationId xmlns:p14="http://schemas.microsoft.com/office/powerpoint/2010/main" val="27922180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business and clinical intelligence have made tremendous efforts in analyzing the gaps available in the enhancing patient safety, improving the quality of care to patients, creating integrated and coordinated care and contracting models, offering efficient and cost effectiveness as well as improving performance. However, there exist several recommendations which needs to be installed to improve on the use of business and clinical intelligence. The intelligence needs to connect insights to programs available in healthcare, because several programs such as how payments are done should be included in the insights. Patient engagement should also be improved through using patients’ feedback, developing strong data strategy through integrating several systems to work as one and also provide choices of decisions (Power &amp;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Heavin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8</a:t>
            </a:fld>
            <a:endParaRPr lang="en-US"/>
          </a:p>
        </p:txBody>
      </p:sp>
    </p:spTree>
    <p:extLst>
      <p:ext uri="{BB962C8B-B14F-4D97-AF65-F5344CB8AC3E}">
        <p14:creationId xmlns:p14="http://schemas.microsoft.com/office/powerpoint/2010/main" val="1569013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Both business and clinical intelligence systems utilize data which was collected electronically. Therefore, healthcare organizations ensure safety of patient’s data through recording data electronically than on paper. The intelligence systems allow easy interpretation, analysis and presentation of information inform of charts and graphs to enable easy decision-making process using available data. Healthcare providers will not have to worry about the correctness of decision as it is derived from available data. Similarly, business intelligence allows improvement in quality of care through improving on how things are done. Moreover, the architecture used should allow efficient integration of data sources and facilitate analysis for better presentation. Finally, as technology improves business and clinical intelligence should also be improved to cope with changes in other systems.</a:t>
            </a:r>
          </a:p>
          <a:p>
            <a:endParaRPr lang="en-US" dirty="0"/>
          </a:p>
        </p:txBody>
      </p:sp>
      <p:sp>
        <p:nvSpPr>
          <p:cNvPr id="4" name="Slide Number Placeholder 3"/>
          <p:cNvSpPr>
            <a:spLocks noGrp="1"/>
          </p:cNvSpPr>
          <p:nvPr>
            <p:ph type="sldNum" sz="quarter" idx="5"/>
          </p:nvPr>
        </p:nvSpPr>
        <p:spPr/>
        <p:txBody>
          <a:bodyPr/>
          <a:lstStyle/>
          <a:p>
            <a:fld id="{493F778E-6ADC-4586-8FB3-EEAC4CE42022}" type="slidenum">
              <a:rPr lang="en-US" smtClean="0"/>
              <a:t>9</a:t>
            </a:fld>
            <a:endParaRPr lang="en-US"/>
          </a:p>
        </p:txBody>
      </p:sp>
    </p:spTree>
    <p:extLst>
      <p:ext uri="{BB962C8B-B14F-4D97-AF65-F5344CB8AC3E}">
        <p14:creationId xmlns:p14="http://schemas.microsoft.com/office/powerpoint/2010/main" val="4041179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1326249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113202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626369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E27A9C-349E-4E3D-AA90-D69224A5A19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973619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E27A9C-349E-4E3D-AA90-D69224A5A19A}"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13217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5E27A9C-349E-4E3D-AA90-D69224A5A19A}"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2961309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E27A9C-349E-4E3D-AA90-D69224A5A19A}"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418698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5E27A9C-349E-4E3D-AA90-D69224A5A19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62468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E27A9C-349E-4E3D-AA90-D69224A5A19A}"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2451903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2047995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9523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944032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7495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26544936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3980458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E27A9C-349E-4E3D-AA90-D69224A5A19A}"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2918AA-8F58-4B14-B485-A9CB9FE98655}" type="slidenum">
              <a:rPr lang="en-US" smtClean="0"/>
              <a:t>‹#›</a:t>
            </a:fld>
            <a:endParaRPr lang="en-US"/>
          </a:p>
        </p:txBody>
      </p:sp>
    </p:spTree>
    <p:extLst>
      <p:ext uri="{BB962C8B-B14F-4D97-AF65-F5344CB8AC3E}">
        <p14:creationId xmlns:p14="http://schemas.microsoft.com/office/powerpoint/2010/main" val="4053571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E27A9C-349E-4E3D-AA90-D69224A5A19A}" type="datetimeFigureOut">
              <a:rPr lang="en-US" smtClean="0"/>
              <a:t>3/30/2020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82918AA-8F58-4B14-B485-A9CB9FE98655}" type="slidenum">
              <a:rPr lang="en-US" smtClean="0"/>
              <a:t>‹#›</a:t>
            </a:fld>
            <a:endParaRPr lang="en-US"/>
          </a:p>
        </p:txBody>
      </p:sp>
    </p:spTree>
    <p:extLst>
      <p:ext uri="{BB962C8B-B14F-4D97-AF65-F5344CB8AC3E}">
        <p14:creationId xmlns:p14="http://schemas.microsoft.com/office/powerpoint/2010/main" val="1653525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65CF84-D415-4EE3-8EC4-A583BD8A657A}"/>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Business and </a:t>
            </a:r>
            <a:r>
              <a:rPr lang="en-US" dirty="0" smtClean="0">
                <a:latin typeface="Times New Roman" panose="02020603050405020304" pitchFamily="18" charset="0"/>
                <a:cs typeface="Times New Roman" panose="02020603050405020304" pitchFamily="18" charset="0"/>
              </a:rPr>
              <a:t>Clinical </a:t>
            </a: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ntelligence </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D2042867-2931-4581-8ED3-5F29B149C6E1}"/>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3463889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FF84CA-A322-40D0-9A23-BB4B8C3A0E5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5ABF12FB-9609-4440-A1DD-1BFF7565943E}"/>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nitiate </a:t>
            </a:r>
            <a:r>
              <a:rPr lang="en-US" dirty="0">
                <a:latin typeface="Times New Roman" panose="02020603050405020304" pitchFamily="18" charset="0"/>
                <a:cs typeface="Times New Roman" panose="02020603050405020304" pitchFamily="18" charset="0"/>
              </a:rPr>
              <a:t>more responsible and higher quality patient care</a:t>
            </a:r>
          </a:p>
          <a:p>
            <a:r>
              <a:rPr lang="en-US" dirty="0">
                <a:latin typeface="Times New Roman" panose="02020603050405020304" pitchFamily="18" charset="0"/>
                <a:cs typeface="Times New Roman" panose="02020603050405020304" pitchFamily="18" charset="0"/>
              </a:rPr>
              <a:t>Improve healthcare organization financial performance</a:t>
            </a:r>
          </a:p>
          <a:p>
            <a:r>
              <a:rPr lang="en-US" dirty="0">
                <a:latin typeface="Times New Roman" panose="02020603050405020304" pitchFamily="18" charset="0"/>
                <a:cs typeface="Times New Roman" panose="02020603050405020304" pitchFamily="18" charset="0"/>
              </a:rPr>
              <a:t>Effective implementation and operation of a robust analytics strategy</a:t>
            </a:r>
          </a:p>
          <a:p>
            <a:r>
              <a:rPr lang="en-US" dirty="0">
                <a:latin typeface="Times New Roman" panose="02020603050405020304" pitchFamily="18" charset="0"/>
                <a:cs typeface="Times New Roman" panose="02020603050405020304" pitchFamily="18" charset="0"/>
              </a:rPr>
              <a:t>Clinical data efficiently analyzed to make crucial decisions</a:t>
            </a:r>
          </a:p>
          <a:p>
            <a:r>
              <a:rPr lang="en-US" dirty="0">
                <a:latin typeface="Times New Roman" panose="02020603050405020304" pitchFamily="18" charset="0"/>
                <a:cs typeface="Times New Roman" panose="02020603050405020304" pitchFamily="18" charset="0"/>
              </a:rPr>
              <a:t>Easy to measure and know the causes of medical errors</a:t>
            </a:r>
          </a:p>
          <a:p>
            <a:endParaRPr lang="en-US" dirty="0"/>
          </a:p>
        </p:txBody>
      </p:sp>
    </p:spTree>
    <p:extLst>
      <p:ext uri="{BB962C8B-B14F-4D97-AF65-F5344CB8AC3E}">
        <p14:creationId xmlns:p14="http://schemas.microsoft.com/office/powerpoint/2010/main" val="2723816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DA2307-DCC7-4DDA-BD37-0411B5BB5B8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Business </a:t>
            </a:r>
            <a:r>
              <a:rPr lang="en-US" dirty="0" smtClean="0">
                <a:latin typeface="Times New Roman" panose="02020603050405020304" pitchFamily="18" charset="0"/>
                <a:cs typeface="Times New Roman" panose="02020603050405020304" pitchFamily="18" charset="0"/>
              </a:rPr>
              <a:t>Intelligence</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B040727B-88BA-43B0-83B4-F7AD38BE20B7}"/>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practice of collection and integration of data</a:t>
            </a:r>
          </a:p>
          <a:p>
            <a:r>
              <a:rPr lang="en-US" dirty="0">
                <a:latin typeface="Times New Roman" panose="02020603050405020304" pitchFamily="18" charset="0"/>
                <a:cs typeface="Times New Roman" panose="02020603050405020304" pitchFamily="18" charset="0"/>
              </a:rPr>
              <a:t>Analysis and presentation of business information</a:t>
            </a:r>
          </a:p>
          <a:p>
            <a:r>
              <a:rPr lang="en-US" dirty="0">
                <a:latin typeface="Times New Roman" panose="02020603050405020304" pitchFamily="18" charset="0"/>
                <a:cs typeface="Times New Roman" panose="02020603050405020304" pitchFamily="18" charset="0"/>
              </a:rPr>
              <a:t>Support better decision making</a:t>
            </a:r>
          </a:p>
          <a:p>
            <a:r>
              <a:rPr lang="en-US" dirty="0">
                <a:latin typeface="Times New Roman" panose="02020603050405020304" pitchFamily="18" charset="0"/>
                <a:cs typeface="Times New Roman" panose="02020603050405020304" pitchFamily="18" charset="0"/>
              </a:rPr>
              <a:t>Provision of historical, current and predictive views of business operations (Machado &amp; </a:t>
            </a:r>
            <a:r>
              <a:rPr lang="en-US" dirty="0" err="1">
                <a:latin typeface="Times New Roman" panose="02020603050405020304" pitchFamily="18" charset="0"/>
                <a:cs typeface="Times New Roman" panose="02020603050405020304" pitchFamily="18" charset="0"/>
              </a:rPr>
              <a:t>Abelha</a:t>
            </a:r>
            <a:r>
              <a:rPr lang="en-US" dirty="0">
                <a:latin typeface="Times New Roman" panose="02020603050405020304" pitchFamily="18" charset="0"/>
                <a:cs typeface="Times New Roman" panose="02020603050405020304" pitchFamily="18" charset="0"/>
              </a:rPr>
              <a:t>, 2016)</a:t>
            </a:r>
          </a:p>
          <a:p>
            <a:r>
              <a:rPr lang="en-US" dirty="0">
                <a:latin typeface="Times New Roman" panose="02020603050405020304" pitchFamily="18" charset="0"/>
                <a:cs typeface="Times New Roman" panose="02020603050405020304" pitchFamily="18" charset="0"/>
              </a:rPr>
              <a:t>The emergence of self-service business intelligence</a:t>
            </a:r>
          </a:p>
          <a:p>
            <a:endParaRPr lang="en-US" dirty="0"/>
          </a:p>
        </p:txBody>
      </p:sp>
    </p:spTree>
    <p:extLst>
      <p:ext uri="{BB962C8B-B14F-4D97-AF65-F5344CB8AC3E}">
        <p14:creationId xmlns:p14="http://schemas.microsoft.com/office/powerpoint/2010/main" val="454651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35D923-9018-4062-8B30-C162714171C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Clinical </a:t>
            </a:r>
            <a:r>
              <a:rPr lang="en-US" dirty="0" smtClean="0">
                <a:latin typeface="Times New Roman" panose="02020603050405020304" pitchFamily="18" charset="0"/>
                <a:cs typeface="Times New Roman" panose="02020603050405020304" pitchFamily="18" charset="0"/>
              </a:rPr>
              <a:t>Intelligence</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72B35163-0A67-4DD8-B600-6A513B832ACD}"/>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Collection, assessment, analysis, and interpretation of clinical data</a:t>
            </a:r>
          </a:p>
          <a:p>
            <a:r>
              <a:rPr lang="en-US" dirty="0">
                <a:latin typeface="Times New Roman" panose="02020603050405020304" pitchFamily="18" charset="0"/>
                <a:cs typeface="Times New Roman" panose="02020603050405020304" pitchFamily="18" charset="0"/>
              </a:rPr>
              <a:t>Data interpreted is sometimes combined with operational, financial and research data</a:t>
            </a:r>
          </a:p>
          <a:p>
            <a:r>
              <a:rPr lang="en-US" dirty="0">
                <a:latin typeface="Times New Roman" panose="02020603050405020304" pitchFamily="18" charset="0"/>
                <a:cs typeface="Times New Roman" panose="02020603050405020304" pitchFamily="18" charset="0"/>
              </a:rPr>
              <a:t>Initiate informed medical and operational decision within the healthcare organization</a:t>
            </a:r>
          </a:p>
          <a:p>
            <a:r>
              <a:rPr lang="en-US" dirty="0">
                <a:latin typeface="Times New Roman" panose="02020603050405020304" pitchFamily="18" charset="0"/>
                <a:cs typeface="Times New Roman" panose="02020603050405020304" pitchFamily="18" charset="0"/>
              </a:rPr>
              <a:t>Increase needs of decisions which are based on clinical and evidence-based medicine (Al-</a:t>
            </a:r>
            <a:r>
              <a:rPr lang="en-US" dirty="0" err="1">
                <a:latin typeface="Times New Roman" panose="02020603050405020304" pitchFamily="18" charset="0"/>
                <a:cs typeface="Times New Roman" panose="02020603050405020304" pitchFamily="18" charset="0"/>
              </a:rPr>
              <a:t>Manir</a:t>
            </a:r>
            <a:r>
              <a:rPr lang="en-US" dirty="0">
                <a:latin typeface="Times New Roman" panose="02020603050405020304" pitchFamily="18" charset="0"/>
                <a:cs typeface="Times New Roman" panose="02020603050405020304" pitchFamily="18" charset="0"/>
              </a:rPr>
              <a:t> et al., 2016)</a:t>
            </a:r>
          </a:p>
          <a:p>
            <a:r>
              <a:rPr lang="en-US" dirty="0">
                <a:latin typeface="Times New Roman" panose="02020603050405020304" pitchFamily="18" charset="0"/>
                <a:cs typeface="Times New Roman" panose="02020603050405020304" pitchFamily="18" charset="0"/>
              </a:rPr>
              <a:t>Performance improvement</a:t>
            </a:r>
          </a:p>
          <a:p>
            <a:endParaRPr lang="en-US" dirty="0"/>
          </a:p>
        </p:txBody>
      </p:sp>
    </p:spTree>
    <p:extLst>
      <p:ext uri="{BB962C8B-B14F-4D97-AF65-F5344CB8AC3E}">
        <p14:creationId xmlns:p14="http://schemas.microsoft.com/office/powerpoint/2010/main" val="6968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C4BC6D-3BE7-4A79-89A8-401361462AD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Data </a:t>
            </a:r>
            <a:r>
              <a:rPr lang="en-US" dirty="0" smtClean="0">
                <a:latin typeface="Times New Roman" panose="02020603050405020304" pitchFamily="18" charset="0"/>
                <a:cs typeface="Times New Roman" panose="02020603050405020304" pitchFamily="18" charset="0"/>
              </a:rPr>
              <a:t>Architecture </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997596BD-C051-4F43-9F9A-D0FBFC942C3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Data source tier (</a:t>
            </a:r>
            <a:r>
              <a:rPr lang="en-US" dirty="0" err="1">
                <a:latin typeface="Times New Roman" panose="02020603050405020304" pitchFamily="18" charset="0"/>
                <a:cs typeface="Times New Roman" panose="02020603050405020304" pitchFamily="18" charset="0"/>
              </a:rPr>
              <a:t>Khedr</a:t>
            </a:r>
            <a:r>
              <a:rPr lang="en-US" dirty="0">
                <a:latin typeface="Times New Roman" panose="02020603050405020304" pitchFamily="18" charset="0"/>
                <a:cs typeface="Times New Roman" panose="02020603050405020304" pitchFamily="18" charset="0"/>
              </a:rPr>
              <a:t> et al., 2017)</a:t>
            </a:r>
          </a:p>
          <a:p>
            <a:r>
              <a:rPr lang="en-US" dirty="0">
                <a:latin typeface="Times New Roman" panose="02020603050405020304" pitchFamily="18" charset="0"/>
                <a:cs typeface="Times New Roman" panose="02020603050405020304" pitchFamily="18" charset="0"/>
              </a:rPr>
              <a:t>Extract transform and load tier</a:t>
            </a:r>
          </a:p>
          <a:p>
            <a:r>
              <a:rPr lang="en-US" dirty="0">
                <a:latin typeface="Times New Roman" panose="02020603050405020304" pitchFamily="18" charset="0"/>
                <a:cs typeface="Times New Roman" panose="02020603050405020304" pitchFamily="18" charset="0"/>
              </a:rPr>
              <a:t>Data storage tier</a:t>
            </a:r>
          </a:p>
          <a:p>
            <a:r>
              <a:rPr lang="en-US" dirty="0">
                <a:latin typeface="Times New Roman" panose="02020603050405020304" pitchFamily="18" charset="0"/>
                <a:cs typeface="Times New Roman" panose="02020603050405020304" pitchFamily="18" charset="0"/>
              </a:rPr>
              <a:t>Analytics tier</a:t>
            </a:r>
          </a:p>
          <a:p>
            <a:r>
              <a:rPr lang="en-US" dirty="0">
                <a:latin typeface="Times New Roman" panose="02020603050405020304" pitchFamily="18" charset="0"/>
                <a:cs typeface="Times New Roman" panose="02020603050405020304" pitchFamily="18" charset="0"/>
              </a:rPr>
              <a:t>Optimization tier</a:t>
            </a:r>
          </a:p>
          <a:p>
            <a:r>
              <a:rPr lang="en-US" dirty="0">
                <a:latin typeface="Times New Roman" panose="02020603050405020304" pitchFamily="18" charset="0"/>
                <a:cs typeface="Times New Roman" panose="02020603050405020304" pitchFamily="18" charset="0"/>
              </a:rPr>
              <a:t>Presentation tier</a:t>
            </a:r>
          </a:p>
          <a:p>
            <a:endParaRPr lang="en-US" dirty="0"/>
          </a:p>
        </p:txBody>
      </p:sp>
    </p:spTree>
    <p:extLst>
      <p:ext uri="{BB962C8B-B14F-4D97-AF65-F5344CB8AC3E}">
        <p14:creationId xmlns:p14="http://schemas.microsoft.com/office/powerpoint/2010/main" val="3582659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4A1324-DF19-402A-B708-1B055B4830C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Strategies to </a:t>
            </a:r>
            <a:r>
              <a:rPr lang="en-US" dirty="0" smtClean="0">
                <a:latin typeface="Times New Roman" panose="02020603050405020304" pitchFamily="18" charset="0"/>
                <a:cs typeface="Times New Roman" panose="02020603050405020304" pitchFamily="18" charset="0"/>
              </a:rPr>
              <a:t>Improve </a:t>
            </a:r>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atient </a:t>
            </a:r>
            <a:r>
              <a:rPr lang="en-US" dirty="0">
                <a:latin typeface="Times New Roman" panose="02020603050405020304" pitchFamily="18" charset="0"/>
                <a:cs typeface="Times New Roman" panose="02020603050405020304" pitchFamily="18" charset="0"/>
              </a:rPr>
              <a:t>S</a:t>
            </a:r>
            <a:r>
              <a:rPr lang="en-US" dirty="0" smtClean="0">
                <a:latin typeface="Times New Roman" panose="02020603050405020304" pitchFamily="18" charset="0"/>
                <a:cs typeface="Times New Roman" panose="02020603050405020304" pitchFamily="18" charset="0"/>
              </a:rPr>
              <a:t>afety</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23574D7A-41BF-4073-AE14-29A08A29FB5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Reduce medical errors</a:t>
            </a:r>
          </a:p>
          <a:p>
            <a:r>
              <a:rPr lang="en-US" dirty="0">
                <a:latin typeface="Times New Roman" panose="02020603050405020304" pitchFamily="18" charset="0"/>
                <a:cs typeface="Times New Roman" panose="02020603050405020304" pitchFamily="18" charset="0"/>
              </a:rPr>
              <a:t>Enhance patient outcomes</a:t>
            </a:r>
          </a:p>
          <a:p>
            <a:r>
              <a:rPr lang="en-US" dirty="0">
                <a:latin typeface="Times New Roman" panose="02020603050405020304" pitchFamily="18" charset="0"/>
                <a:cs typeface="Times New Roman" panose="02020603050405020304" pitchFamily="18" charset="0"/>
              </a:rPr>
              <a:t>Improve decision making</a:t>
            </a:r>
          </a:p>
          <a:p>
            <a:r>
              <a:rPr lang="en-US" dirty="0">
                <a:latin typeface="Times New Roman" panose="02020603050405020304" pitchFamily="18" charset="0"/>
                <a:cs typeface="Times New Roman" panose="02020603050405020304" pitchFamily="18" charset="0"/>
              </a:rPr>
              <a:t>Helps in health surveillance</a:t>
            </a:r>
          </a:p>
          <a:p>
            <a:endParaRPr lang="en-US" dirty="0"/>
          </a:p>
        </p:txBody>
      </p:sp>
    </p:spTree>
    <p:extLst>
      <p:ext uri="{BB962C8B-B14F-4D97-AF65-F5344CB8AC3E}">
        <p14:creationId xmlns:p14="http://schemas.microsoft.com/office/powerpoint/2010/main" val="266448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84CD57-C281-4248-B20A-A981678547E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Strategies to </a:t>
            </a:r>
            <a:r>
              <a:rPr lang="en-US" dirty="0" smtClean="0">
                <a:latin typeface="Times New Roman" panose="02020603050405020304" pitchFamily="18" charset="0"/>
                <a:cs typeface="Times New Roman" panose="02020603050405020304" pitchFamily="18" charset="0"/>
              </a:rPr>
              <a:t>Improve </a:t>
            </a:r>
            <a:r>
              <a:rPr lang="en-US" dirty="0">
                <a:latin typeface="Times New Roman" panose="02020603050405020304" pitchFamily="18" charset="0"/>
                <a:cs typeface="Times New Roman" panose="02020603050405020304" pitchFamily="18" charset="0"/>
              </a:rPr>
              <a:t>the </a:t>
            </a:r>
            <a:r>
              <a:rPr lang="en-US" dirty="0" smtClean="0">
                <a:latin typeface="Times New Roman" panose="02020603050405020304" pitchFamily="18" charset="0"/>
                <a:cs typeface="Times New Roman" panose="02020603050405020304" pitchFamily="18" charset="0"/>
              </a:rPr>
              <a:t>Quality </a:t>
            </a:r>
            <a:r>
              <a:rPr lang="en-US" dirty="0">
                <a:latin typeface="Times New Roman" panose="02020603050405020304" pitchFamily="18" charset="0"/>
                <a:cs typeface="Times New Roman" panose="02020603050405020304" pitchFamily="18" charset="0"/>
              </a:rPr>
              <a:t>of </a:t>
            </a:r>
            <a:r>
              <a:rPr lang="en-US" dirty="0" smtClean="0">
                <a:latin typeface="Times New Roman" panose="02020603050405020304" pitchFamily="18" charset="0"/>
                <a:cs typeface="Times New Roman" panose="02020603050405020304" pitchFamily="18" charset="0"/>
              </a:rPr>
              <a:t>Care</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4DBBFFB2-E868-4E3C-896F-5E6D7F1DE38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Performance improvement</a:t>
            </a:r>
          </a:p>
          <a:p>
            <a:r>
              <a:rPr lang="en-US" dirty="0">
                <a:latin typeface="Times New Roman" panose="02020603050405020304" pitchFamily="18" charset="0"/>
                <a:cs typeface="Times New Roman" panose="02020603050405020304" pitchFamily="18" charset="0"/>
              </a:rPr>
              <a:t>Increase reporting requirements (Bhatt et al., 2017)</a:t>
            </a:r>
          </a:p>
          <a:p>
            <a:r>
              <a:rPr lang="en-US" dirty="0">
                <a:latin typeface="Times New Roman" panose="02020603050405020304" pitchFamily="18" charset="0"/>
                <a:cs typeface="Times New Roman" panose="02020603050405020304" pitchFamily="18" charset="0"/>
              </a:rPr>
              <a:t>Enable real-time analysis from a single repository</a:t>
            </a:r>
          </a:p>
          <a:p>
            <a:r>
              <a:rPr lang="en-US" dirty="0">
                <a:latin typeface="Times New Roman" panose="02020603050405020304" pitchFamily="18" charset="0"/>
                <a:cs typeface="Times New Roman" panose="02020603050405020304" pitchFamily="18" charset="0"/>
              </a:rPr>
              <a:t>Making relevant clinical and financial decisions</a:t>
            </a:r>
          </a:p>
          <a:p>
            <a:endParaRPr lang="en-US" dirty="0"/>
          </a:p>
        </p:txBody>
      </p:sp>
    </p:spTree>
    <p:extLst>
      <p:ext uri="{BB962C8B-B14F-4D97-AF65-F5344CB8AC3E}">
        <p14:creationId xmlns:p14="http://schemas.microsoft.com/office/powerpoint/2010/main" val="3691889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EB848C-854D-4231-92DC-5DFF44BF27E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a:t>
            </a:r>
            <a:r>
              <a:rPr lang="en-US" dirty="0" smtClean="0">
                <a:latin typeface="Times New Roman" panose="02020603050405020304" pitchFamily="18" charset="0"/>
                <a:cs typeface="Times New Roman" panose="02020603050405020304" pitchFamily="18" charset="0"/>
              </a:rPr>
              <a:t>ecommendations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FEF6F00E-239A-42E8-AA87-25F45B4E630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ntelligence </a:t>
            </a:r>
            <a:r>
              <a:rPr lang="en-US" dirty="0">
                <a:latin typeface="Times New Roman" panose="02020603050405020304" pitchFamily="18" charset="0"/>
                <a:cs typeface="Times New Roman" panose="02020603050405020304" pitchFamily="18" charset="0"/>
              </a:rPr>
              <a:t>systems that connect insights to programs</a:t>
            </a:r>
          </a:p>
          <a:p>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mprove </a:t>
            </a:r>
            <a:r>
              <a:rPr lang="en-US" dirty="0">
                <a:latin typeface="Times New Roman" panose="02020603050405020304" pitchFamily="18" charset="0"/>
                <a:cs typeface="Times New Roman" panose="02020603050405020304" pitchFamily="18" charset="0"/>
              </a:rPr>
              <a:t>on patient engagement</a:t>
            </a:r>
          </a:p>
          <a:p>
            <a:r>
              <a:rPr lang="en-US" dirty="0">
                <a:latin typeface="Times New Roman" panose="02020603050405020304" pitchFamily="18" charset="0"/>
                <a:cs typeface="Times New Roman" panose="02020603050405020304" pitchFamily="18" charset="0"/>
              </a:rPr>
              <a:t>D</a:t>
            </a:r>
            <a:r>
              <a:rPr lang="en-US" dirty="0" smtClean="0">
                <a:latin typeface="Times New Roman" panose="02020603050405020304" pitchFamily="18" charset="0"/>
                <a:cs typeface="Times New Roman" panose="02020603050405020304" pitchFamily="18" charset="0"/>
              </a:rPr>
              <a:t>eveloping </a:t>
            </a:r>
            <a:r>
              <a:rPr lang="en-US" dirty="0">
                <a:latin typeface="Times New Roman" panose="02020603050405020304" pitchFamily="18" charset="0"/>
                <a:cs typeface="Times New Roman" panose="02020603050405020304" pitchFamily="18" charset="0"/>
              </a:rPr>
              <a:t>a strong data strategy</a:t>
            </a:r>
          </a:p>
          <a:p>
            <a:r>
              <a:rPr lang="en-US" dirty="0">
                <a:latin typeface="Times New Roman" panose="02020603050405020304" pitchFamily="18" charset="0"/>
                <a:cs typeface="Times New Roman" panose="02020603050405020304" pitchFamily="18" charset="0"/>
              </a:rPr>
              <a:t>P</a:t>
            </a:r>
            <a:r>
              <a:rPr lang="en-US" dirty="0" smtClean="0">
                <a:latin typeface="Times New Roman" panose="02020603050405020304" pitchFamily="18" charset="0"/>
                <a:cs typeface="Times New Roman" panose="02020603050405020304" pitchFamily="18" charset="0"/>
              </a:rPr>
              <a:t>rovide </a:t>
            </a:r>
            <a:r>
              <a:rPr lang="en-US" dirty="0">
                <a:latin typeface="Times New Roman" panose="02020603050405020304" pitchFamily="18" charset="0"/>
                <a:cs typeface="Times New Roman" panose="02020603050405020304" pitchFamily="18" charset="0"/>
              </a:rPr>
              <a:t>choices of decisions and predictable consequences to the choices</a:t>
            </a:r>
          </a:p>
          <a:p>
            <a:r>
              <a:rPr lang="en-US" dirty="0">
                <a:latin typeface="Times New Roman" panose="02020603050405020304" pitchFamily="18" charset="0"/>
                <a:cs typeface="Times New Roman" panose="02020603050405020304" pitchFamily="18" charset="0"/>
              </a:rPr>
              <a:t>G</a:t>
            </a:r>
            <a:r>
              <a:rPr lang="en-US" dirty="0" smtClean="0">
                <a:latin typeface="Times New Roman" panose="02020603050405020304" pitchFamily="18" charset="0"/>
                <a:cs typeface="Times New Roman" panose="02020603050405020304" pitchFamily="18" charset="0"/>
              </a:rPr>
              <a:t>lean </a:t>
            </a:r>
            <a:r>
              <a:rPr lang="en-US" dirty="0">
                <a:latin typeface="Times New Roman" panose="02020603050405020304" pitchFamily="18" charset="0"/>
                <a:cs typeface="Times New Roman" panose="02020603050405020304" pitchFamily="18" charset="0"/>
              </a:rPr>
              <a:t>insights through analytics (Power &amp; </a:t>
            </a:r>
            <a:r>
              <a:rPr lang="en-US" dirty="0" err="1">
                <a:latin typeface="Times New Roman" panose="02020603050405020304" pitchFamily="18" charset="0"/>
                <a:cs typeface="Times New Roman" panose="02020603050405020304" pitchFamily="18" charset="0"/>
              </a:rPr>
              <a:t>Heavin</a:t>
            </a:r>
            <a:r>
              <a:rPr lang="en-US" dirty="0">
                <a:latin typeface="Times New Roman" panose="02020603050405020304" pitchFamily="18" charset="0"/>
                <a:cs typeface="Times New Roman" panose="02020603050405020304" pitchFamily="18" charset="0"/>
              </a:rPr>
              <a:t>, 2017)</a:t>
            </a:r>
          </a:p>
          <a:p>
            <a:endParaRPr lang="en-US" dirty="0"/>
          </a:p>
        </p:txBody>
      </p:sp>
    </p:spTree>
    <p:extLst>
      <p:ext uri="{BB962C8B-B14F-4D97-AF65-F5344CB8AC3E}">
        <p14:creationId xmlns:p14="http://schemas.microsoft.com/office/powerpoint/2010/main" val="1846961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6186B6-7F98-481A-9D4E-FF544BFDFFE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Conclusions</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8503E333-4F65-49BD-80EA-34028533C311}"/>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Collections of patient’s data electronically ensures safety of data</a:t>
            </a:r>
          </a:p>
          <a:p>
            <a:r>
              <a:rPr lang="en-US" dirty="0">
                <a:latin typeface="Times New Roman" panose="02020603050405020304" pitchFamily="18" charset="0"/>
                <a:cs typeface="Times New Roman" panose="02020603050405020304" pitchFamily="18" charset="0"/>
              </a:rPr>
              <a:t>Interpretation, analysis and presentation of information allows easy decision making</a:t>
            </a:r>
          </a:p>
          <a:p>
            <a:r>
              <a:rPr lang="en-US" dirty="0">
                <a:latin typeface="Times New Roman" panose="02020603050405020304" pitchFamily="18" charset="0"/>
                <a:cs typeface="Times New Roman" panose="02020603050405020304" pitchFamily="18" charset="0"/>
              </a:rPr>
              <a:t>Business intelligence plays a critical role in improving quality of care to patients</a:t>
            </a:r>
          </a:p>
          <a:p>
            <a:r>
              <a:rPr lang="en-US" dirty="0">
                <a:latin typeface="Times New Roman" panose="02020603050405020304" pitchFamily="18" charset="0"/>
                <a:cs typeface="Times New Roman" panose="02020603050405020304" pitchFamily="18" charset="0"/>
              </a:rPr>
              <a:t>Effective data architecture ensures efficient data analysis and presentation</a:t>
            </a:r>
          </a:p>
          <a:p>
            <a:r>
              <a:rPr lang="en-US" dirty="0">
                <a:latin typeface="Times New Roman" panose="02020603050405020304" pitchFamily="18" charset="0"/>
                <a:cs typeface="Times New Roman" panose="02020603050405020304" pitchFamily="18" charset="0"/>
              </a:rPr>
              <a:t>Technology is improving and thus new recommendations should be made</a:t>
            </a:r>
          </a:p>
          <a:p>
            <a:endParaRPr lang="en-US" dirty="0"/>
          </a:p>
        </p:txBody>
      </p:sp>
    </p:spTree>
    <p:extLst>
      <p:ext uri="{BB962C8B-B14F-4D97-AF65-F5344CB8AC3E}">
        <p14:creationId xmlns:p14="http://schemas.microsoft.com/office/powerpoint/2010/main" val="1821516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B199E8-1197-4829-84E1-AB0D4A37551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r>
              <a:rPr lang="en-US" dirty="0"/>
              <a:t/>
            </a:r>
            <a:br>
              <a:rPr lang="en-US" dirty="0"/>
            </a:br>
            <a:endParaRPr lang="en-US" dirty="0"/>
          </a:p>
        </p:txBody>
      </p:sp>
      <p:sp>
        <p:nvSpPr>
          <p:cNvPr id="3" name="Content Placeholder 2">
            <a:extLst>
              <a:ext uri="{FF2B5EF4-FFF2-40B4-BE49-F238E27FC236}">
                <a16:creationId xmlns:a16="http://schemas.microsoft.com/office/drawing/2014/main" xmlns="" id="{107A2509-354B-46C9-909D-110A80F89CAD}"/>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Al-</a:t>
            </a:r>
            <a:r>
              <a:rPr lang="en-US" dirty="0" err="1">
                <a:latin typeface="Times New Roman" panose="02020603050405020304" pitchFamily="18" charset="0"/>
                <a:cs typeface="Times New Roman" panose="02020603050405020304" pitchFamily="18" charset="0"/>
              </a:rPr>
              <a:t>Manir</a:t>
            </a:r>
            <a:r>
              <a:rPr lang="en-US" dirty="0">
                <a:latin typeface="Times New Roman" panose="02020603050405020304" pitchFamily="18" charset="0"/>
                <a:cs typeface="Times New Roman" panose="02020603050405020304" pitchFamily="18" charset="0"/>
              </a:rPr>
              <a:t>, M. S., </a:t>
            </a:r>
            <a:r>
              <a:rPr lang="en-US" dirty="0" err="1">
                <a:latin typeface="Times New Roman" panose="02020603050405020304" pitchFamily="18" charset="0"/>
                <a:cs typeface="Times New Roman" panose="02020603050405020304" pitchFamily="18" charset="0"/>
              </a:rPr>
              <a:t>Riazanov</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Boley</a:t>
            </a:r>
            <a:r>
              <a:rPr lang="en-US" dirty="0">
                <a:latin typeface="Times New Roman" panose="02020603050405020304" pitchFamily="18" charset="0"/>
                <a:cs typeface="Times New Roman" panose="02020603050405020304" pitchFamily="18" charset="0"/>
              </a:rPr>
              <a:t>, H., Klein, A., &amp; Baker, C. J. (2016, June). </a:t>
            </a:r>
            <a:r>
              <a:rPr lang="en-US" dirty="0" smtClean="0">
                <a:latin typeface="Times New Roman" panose="02020603050405020304" pitchFamily="18" charset="0"/>
                <a:cs typeface="Times New Roman" panose="02020603050405020304" pitchFamily="18" charset="0"/>
              </a:rPr>
              <a:t>	Automated </a:t>
            </a:r>
            <a:r>
              <a:rPr lang="en-US" dirty="0">
                <a:latin typeface="Times New Roman" panose="02020603050405020304" pitchFamily="18" charset="0"/>
                <a:cs typeface="Times New Roman" panose="02020603050405020304" pitchFamily="18" charset="0"/>
              </a:rPr>
              <a:t>generation of SADI semantic web services for clinical intelligence. </a:t>
            </a:r>
            <a:r>
              <a:rPr lang="en-US" dirty="0" smtClean="0">
                <a:latin typeface="Times New Roman" panose="02020603050405020304" pitchFamily="18" charset="0"/>
                <a:cs typeface="Times New Roman" panose="02020603050405020304" pitchFamily="18" charset="0"/>
              </a:rPr>
              <a:t>	In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Proceedings of the international workshop on semantic big data</a:t>
            </a:r>
            <a:r>
              <a:rPr lang="en-US" dirty="0">
                <a:latin typeface="Times New Roman" panose="02020603050405020304" pitchFamily="18" charset="0"/>
                <a:cs typeface="Times New Roman" panose="02020603050405020304" pitchFamily="18" charset="0"/>
              </a:rPr>
              <a:t> (pp. 1-6).</a:t>
            </a:r>
          </a:p>
          <a:p>
            <a:pPr marL="0" indent="0">
              <a:buNone/>
            </a:pPr>
            <a:r>
              <a:rPr lang="en-US" dirty="0">
                <a:latin typeface="Times New Roman" panose="02020603050405020304" pitchFamily="18" charset="0"/>
                <a:cs typeface="Times New Roman" panose="02020603050405020304" pitchFamily="18" charset="0"/>
              </a:rPr>
              <a:t>Bhatt, C., Dey, N., &amp; Ashour, A. S. (Eds.). (2017). Internet of things and big data </a:t>
            </a:r>
            <a:r>
              <a:rPr lang="en-US" dirty="0" smtClean="0">
                <a:latin typeface="Times New Roman" panose="02020603050405020304" pitchFamily="18" charset="0"/>
                <a:cs typeface="Times New Roman" panose="02020603050405020304" pitchFamily="18" charset="0"/>
              </a:rPr>
              <a:t>	technologies </a:t>
            </a:r>
            <a:r>
              <a:rPr lang="en-US" dirty="0">
                <a:latin typeface="Times New Roman" panose="02020603050405020304" pitchFamily="18" charset="0"/>
                <a:cs typeface="Times New Roman" panose="02020603050405020304" pitchFamily="18" charset="0"/>
              </a:rPr>
              <a:t>for next generation healthcare.</a:t>
            </a:r>
          </a:p>
          <a:p>
            <a:pPr marL="0" indent="0">
              <a:buNone/>
            </a:pPr>
            <a:r>
              <a:rPr lang="en-US" dirty="0" err="1">
                <a:latin typeface="Times New Roman" panose="02020603050405020304" pitchFamily="18" charset="0"/>
                <a:cs typeface="Times New Roman" panose="02020603050405020304" pitchFamily="18" charset="0"/>
              </a:rPr>
              <a:t>Khedr</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Kholeif</a:t>
            </a:r>
            <a:r>
              <a:rPr lang="en-US" dirty="0">
                <a:latin typeface="Times New Roman" panose="02020603050405020304" pitchFamily="18" charset="0"/>
                <a:cs typeface="Times New Roman" panose="02020603050405020304" pitchFamily="18" charset="0"/>
              </a:rPr>
              <a:t>, S., &amp; Saad, F. (2017). An integrated business intelligence framework </a:t>
            </a:r>
            <a:r>
              <a:rPr lang="en-US" dirty="0" smtClean="0">
                <a:latin typeface="Times New Roman" panose="02020603050405020304" pitchFamily="18" charset="0"/>
                <a:cs typeface="Times New Roman" panose="02020603050405020304" pitchFamily="18" charset="0"/>
              </a:rPr>
              <a:t>	for </a:t>
            </a:r>
            <a:r>
              <a:rPr lang="en-US" dirty="0">
                <a:latin typeface="Times New Roman" panose="02020603050405020304" pitchFamily="18" charset="0"/>
                <a:cs typeface="Times New Roman" panose="02020603050405020304" pitchFamily="18" charset="0"/>
              </a:rPr>
              <a:t>healthcare analytics. </a:t>
            </a:r>
            <a:r>
              <a:rPr lang="en-US" i="1" dirty="0">
                <a:latin typeface="Times New Roman" panose="02020603050405020304" pitchFamily="18" charset="0"/>
                <a:cs typeface="Times New Roman" panose="02020603050405020304" pitchFamily="18" charset="0"/>
              </a:rPr>
              <a:t>International Journal</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7</a:t>
            </a:r>
            <a:r>
              <a:rPr lang="en-US" dirty="0">
                <a:latin typeface="Times New Roman" panose="02020603050405020304" pitchFamily="18" charset="0"/>
                <a:cs typeface="Times New Roman" panose="02020603050405020304" pitchFamily="18" charset="0"/>
              </a:rPr>
              <a:t>(5).</a:t>
            </a:r>
          </a:p>
          <a:p>
            <a:pPr marL="0" indent="0">
              <a:buNone/>
            </a:pPr>
            <a:r>
              <a:rPr lang="en-US" dirty="0">
                <a:latin typeface="Times New Roman" panose="02020603050405020304" pitchFamily="18" charset="0"/>
                <a:cs typeface="Times New Roman" panose="02020603050405020304" pitchFamily="18" charset="0"/>
              </a:rPr>
              <a:t>Machado, J., &amp; </a:t>
            </a:r>
            <a:r>
              <a:rPr lang="en-US" dirty="0" err="1">
                <a:latin typeface="Times New Roman" panose="02020603050405020304" pitchFamily="18" charset="0"/>
                <a:cs typeface="Times New Roman" panose="02020603050405020304" pitchFamily="18" charset="0"/>
              </a:rPr>
              <a:t>Abelha</a:t>
            </a:r>
            <a:r>
              <a:rPr lang="en-US" dirty="0">
                <a:latin typeface="Times New Roman" panose="02020603050405020304" pitchFamily="18" charset="0"/>
                <a:cs typeface="Times New Roman" panose="02020603050405020304" pitchFamily="18" charset="0"/>
              </a:rPr>
              <a:t>, A. (Eds.). (2016). </a:t>
            </a:r>
            <a:r>
              <a:rPr lang="en-US" i="1" dirty="0">
                <a:latin typeface="Times New Roman" panose="02020603050405020304" pitchFamily="18" charset="0"/>
                <a:cs typeface="Times New Roman" panose="02020603050405020304" pitchFamily="18" charset="0"/>
              </a:rPr>
              <a:t>Applying Business Intelligence to Clinical and </a:t>
            </a:r>
            <a:r>
              <a:rPr lang="en-US" i="1" dirty="0" smtClean="0">
                <a:latin typeface="Times New Roman" panose="02020603050405020304" pitchFamily="18" charset="0"/>
                <a:cs typeface="Times New Roman" panose="02020603050405020304" pitchFamily="18" charset="0"/>
              </a:rPr>
              <a:t>	Healthcare </a:t>
            </a:r>
            <a:r>
              <a:rPr lang="en-US" i="1" dirty="0">
                <a:latin typeface="Times New Roman" panose="02020603050405020304" pitchFamily="18" charset="0"/>
                <a:cs typeface="Times New Roman" panose="02020603050405020304" pitchFamily="18" charset="0"/>
              </a:rPr>
              <a:t>Organizations</a:t>
            </a:r>
            <a:r>
              <a:rPr lang="en-US" dirty="0">
                <a:latin typeface="Times New Roman" panose="02020603050405020304" pitchFamily="18" charset="0"/>
                <a:cs typeface="Times New Roman" panose="02020603050405020304" pitchFamily="18" charset="0"/>
              </a:rPr>
              <a:t>. IGI Global.</a:t>
            </a:r>
          </a:p>
          <a:p>
            <a:pPr marL="0" indent="0">
              <a:buNone/>
            </a:pPr>
            <a:r>
              <a:rPr lang="en-US" dirty="0">
                <a:latin typeface="Times New Roman" panose="02020603050405020304" pitchFamily="18" charset="0"/>
                <a:cs typeface="Times New Roman" panose="02020603050405020304" pitchFamily="18" charset="0"/>
              </a:rPr>
              <a:t>Power, D. J., &amp; </a:t>
            </a:r>
            <a:r>
              <a:rPr lang="en-US" dirty="0" err="1">
                <a:latin typeface="Times New Roman" panose="02020603050405020304" pitchFamily="18" charset="0"/>
                <a:cs typeface="Times New Roman" panose="02020603050405020304" pitchFamily="18" charset="0"/>
              </a:rPr>
              <a:t>Heavin</a:t>
            </a:r>
            <a:r>
              <a:rPr lang="en-US" dirty="0">
                <a:latin typeface="Times New Roman" panose="02020603050405020304" pitchFamily="18" charset="0"/>
                <a:cs typeface="Times New Roman" panose="02020603050405020304" pitchFamily="18" charset="0"/>
              </a:rPr>
              <a:t>, C. (2017). </a:t>
            </a:r>
            <a:r>
              <a:rPr lang="en-US" i="1" dirty="0">
                <a:latin typeface="Times New Roman" panose="02020603050405020304" pitchFamily="18" charset="0"/>
                <a:cs typeface="Times New Roman" panose="02020603050405020304" pitchFamily="18" charset="0"/>
              </a:rPr>
              <a:t>Decision support, analytics, and business intelligence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Business </a:t>
            </a:r>
            <a:r>
              <a:rPr lang="en-US" dirty="0">
                <a:latin typeface="Times New Roman" panose="02020603050405020304" pitchFamily="18" charset="0"/>
                <a:cs typeface="Times New Roman" panose="02020603050405020304" pitchFamily="18" charset="0"/>
              </a:rPr>
              <a:t>Expert Press.</a:t>
            </a:r>
          </a:p>
          <a:p>
            <a:endParaRPr lang="en-US" dirty="0"/>
          </a:p>
        </p:txBody>
      </p:sp>
    </p:spTree>
    <p:extLst>
      <p:ext uri="{BB962C8B-B14F-4D97-AF65-F5344CB8AC3E}">
        <p14:creationId xmlns:p14="http://schemas.microsoft.com/office/powerpoint/2010/main" val="278129947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TotalTime>
  <Words>1493</Words>
  <Application>Microsoft Office PowerPoint</Application>
  <PresentationFormat>Custom</PresentationFormat>
  <Paragraphs>74</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Business and Clinical Intelligence </vt:lpstr>
      <vt:lpstr>Introduction </vt:lpstr>
      <vt:lpstr>Business Intelligence </vt:lpstr>
      <vt:lpstr>Clinical Intelligence </vt:lpstr>
      <vt:lpstr>Data Architecture  </vt:lpstr>
      <vt:lpstr>Strategies to Improve Patient Safety </vt:lpstr>
      <vt:lpstr>Strategies to Improve the Quality of Care </vt:lpstr>
      <vt:lpstr>Recommendations </vt:lpstr>
      <vt:lpstr>Conclusions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and clinical intelligence</dc:title>
  <dc:creator>ROBERT</dc:creator>
  <cp:lastModifiedBy>User</cp:lastModifiedBy>
  <cp:revision>4</cp:revision>
  <dcterms:created xsi:type="dcterms:W3CDTF">2020-03-30T11:29:14Z</dcterms:created>
  <dcterms:modified xsi:type="dcterms:W3CDTF">2020-03-30T12:01:43Z</dcterms:modified>
</cp:coreProperties>
</file>